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9.jpeg" ContentType="image/jpeg"/>
  <Override PartName="/ppt/media/image12.png" ContentType="image/png"/>
  <Override PartName="/ppt/media/image13.png" ContentType="image/pn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4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96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419472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92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11040"/>
            <a:ext cx="7772040" cy="154620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4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96728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tIns="91440" bIns="91440" anchor="b"/>
          <a:p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45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701892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-3240" y="-9000"/>
            <a:ext cx="9143640" cy="7018920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TextShape 2"/>
          <p:cNvSpPr txBox="1"/>
          <p:nvPr/>
        </p:nvSpPr>
        <p:spPr>
          <a:xfrm>
            <a:off x="195840" y="282240"/>
            <a:ext cx="8795160" cy="3375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9900"/>
                </a:solidFill>
                <a:latin typeface="Quicksand"/>
                <a:ea typeface="Quicksand"/>
              </a:rPr>
              <a:t>Integrated Extendeble Automatic  Wiegand Emulator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extShape 3"/>
          <p:cNvSpPr txBox="1"/>
          <p:nvPr/>
        </p:nvSpPr>
        <p:spPr>
          <a:xfrm>
            <a:off x="609480" y="4114800"/>
            <a:ext cx="7772040" cy="10461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Quicksand"/>
                <a:ea typeface="Quicksand"/>
              </a:rPr>
              <a:t>Increase reliability and reduce testing time!</a:t>
            </a:r>
            <a:br/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WPF GUI Overview (Open source Windows)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 flipH="1">
            <a:off x="837360" y="1219320"/>
            <a:ext cx="3335400" cy="3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Connected to Hardware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tretch/>
        </p:blipFill>
        <p:spPr>
          <a:xfrm>
            <a:off x="609480" y="1523880"/>
            <a:ext cx="7286400" cy="468612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11760" y="304920"/>
            <a:ext cx="8519760" cy="106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MIT License open source QT GUI Overview (Windows /Linux)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7" name="Picture 2" descr=""/>
          <p:cNvPicPr/>
          <p:nvPr/>
        </p:nvPicPr>
        <p:blipFill>
          <a:blip r:embed="rId1"/>
          <a:stretch/>
        </p:blipFill>
        <p:spPr>
          <a:xfrm>
            <a:off x="228600" y="1447920"/>
            <a:ext cx="8660880" cy="52848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11760" y="304920"/>
            <a:ext cx="851976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MIT License open source QT GUI Overview (Windows /Linux)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286200" y="1447920"/>
            <a:ext cx="8628840" cy="51652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connects to HW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Each Wigand emulator obtains IP Address from DHCP server to obtain ipv4 ip address as soon as power is applied and Ethernet link available.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Once obtained IP emulator broadcasts IP Address, once every 10 seconds interval.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PC Application WPF/QT handles broadcast packets to locate each emulator device and establishes communication.</a:t>
            </a:r>
            <a:br/>
            <a:r>
              <a:rPr b="0" lang="en-US" sz="2000" spc="-1" strike="noStrike">
                <a:solidFill>
                  <a:srgbClr val="002060"/>
                </a:solidFill>
                <a:latin typeface="Arial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Cabin"/>
              </a:rPr>
              <a:t>At this point PC Ready to execute instructions to emulate Wigand cards.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All communication takes place of CoAP port 5683 over reliable communication UDP port.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connects to HW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28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system has built-in Ethernet based bootloader which makes system easy for upgrade or feature enhancement  or bug fixing.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All open source application and library including terminal emulator can be found at following location.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bin"/>
                <a:ea typeface="Cabin"/>
              </a:rPr>
              <a:t>https://github.com/natashaiwscope/emulator_v0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Works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990720"/>
            <a:ext cx="8229240" cy="55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228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PC Reads CSV file sends Wiegand card number to emulator device.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device generates wiegand signal, at end starts precision Timer to measure time.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keeps an eye for Geeen LED/Red LED transition.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As soon as LED transition happens depending upon GREEN (Access granted)/RED (Access denied).</a:t>
            </a: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posts card number and time to application which sent requests.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824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PC Application collects packet and creates CSV file for record.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Wiegand Testing 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System can send 1000 Wigand requests every second to connected system which enables system to test 1 million swipe over night for load testing.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As it measures precision timing enables user to compare two systems for efficiancy. 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Please provide up for feedback and improvments to add additional features.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Agenda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Automatic testing system?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CoAP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	</a:t>
            </a: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What is IEAWE?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How it works!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How to create simple test scenario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What you will need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457200" y="1600200"/>
            <a:ext cx="8229240" cy="49672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Running Weigand card reader System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Extra RJ45 Ethernet cable with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Windows/Linux system.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Collection of CSV text files with card data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Shape 87" descr=""/>
          <p:cNvPicPr/>
          <p:nvPr/>
        </p:nvPicPr>
        <p:blipFill>
          <a:blip r:embed="rId1"/>
          <a:stretch/>
        </p:blipFill>
        <p:spPr>
          <a:xfrm>
            <a:off x="6858000" y="4800600"/>
            <a:ext cx="1676160" cy="12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49000" y="548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9900"/>
                </a:solidFill>
                <a:latin typeface="Quicksand"/>
                <a:ea typeface="Quicksand"/>
              </a:rPr>
              <a:t>How it woks ?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267200" y="2280960"/>
            <a:ext cx="6962400" cy="366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192840" y="4343400"/>
            <a:ext cx="2447640" cy="3967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Shape 242" descr=""/>
          <p:cNvPicPr/>
          <p:nvPr/>
        </p:nvPicPr>
        <p:blipFill>
          <a:blip r:embed="rId1"/>
          <a:stretch/>
        </p:blipFill>
        <p:spPr>
          <a:xfrm>
            <a:off x="3339720" y="1523880"/>
            <a:ext cx="1497240" cy="153540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609480" y="3547440"/>
            <a:ext cx="1858320" cy="1049760"/>
          </a:xfrm>
          <a:prstGeom prst="wedgeEllipseCallout">
            <a:avLst>
              <a:gd name="adj1" fmla="val 66072"/>
              <a:gd name="adj2" fmla="val 121442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5640840" y="4541760"/>
            <a:ext cx="1144800" cy="88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 flipH="1">
            <a:off x="2862000" y="4541760"/>
            <a:ext cx="33048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1139040" y="543528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6248520" y="542700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34" name="CustomShape 7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Basic Access Control Emulator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920" cy="999000"/>
          </a:xfrm>
          <a:prstGeom prst="rect">
            <a:avLst/>
          </a:prstGeom>
          <a:ln>
            <a:noFill/>
          </a:ln>
        </p:spPr>
      </p:pic>
      <p:pic>
        <p:nvPicPr>
          <p:cNvPr id="136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920" cy="999000"/>
          </a:xfrm>
          <a:prstGeom prst="rect">
            <a:avLst/>
          </a:prstGeom>
          <a:ln>
            <a:noFill/>
          </a:ln>
        </p:spPr>
      </p:pic>
      <p:sp>
        <p:nvSpPr>
          <p:cNvPr id="137" name="CustomShape 8"/>
          <p:cNvSpPr/>
          <p:nvPr/>
        </p:nvSpPr>
        <p:spPr>
          <a:xfrm>
            <a:off x="5144400" y="1394280"/>
            <a:ext cx="1858320" cy="1049760"/>
          </a:xfrm>
          <a:prstGeom prst="wedgeEllipseCallout">
            <a:avLst>
              <a:gd name="adj1" fmla="val -66949"/>
              <a:gd name="adj2" fmla="val 5854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Primary Card Management Host Server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6330600" y="3026160"/>
            <a:ext cx="1858320" cy="1049760"/>
          </a:xfrm>
          <a:prstGeom prst="wedgeEllipseCallout">
            <a:avLst>
              <a:gd name="adj1" fmla="val -12283"/>
              <a:gd name="adj2" fmla="val 17708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4444920" y="2707920"/>
            <a:ext cx="253440" cy="171108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9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9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92840" y="4343400"/>
            <a:ext cx="2447640" cy="3967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1" name="Shape 242" descr=""/>
          <p:cNvPicPr/>
          <p:nvPr/>
        </p:nvPicPr>
        <p:blipFill>
          <a:blip r:embed="rId1"/>
          <a:stretch/>
        </p:blipFill>
        <p:spPr>
          <a:xfrm>
            <a:off x="3886200" y="2292120"/>
            <a:ext cx="950760" cy="76752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763560" y="4637880"/>
            <a:ext cx="1067040" cy="693000"/>
          </a:xfrm>
          <a:prstGeom prst="wedgeEllipseCallout">
            <a:avLst>
              <a:gd name="adj1" fmla="val 35132"/>
              <a:gd name="adj2" fmla="val 6661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640840" y="4541760"/>
            <a:ext cx="1144800" cy="88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 flipH="1">
            <a:off x="2862000" y="4541760"/>
            <a:ext cx="33048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1139040" y="543528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6248520" y="542700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49" name="CustomShape 7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CSV Controlled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920" cy="999000"/>
          </a:xfrm>
          <a:prstGeom prst="rect">
            <a:avLst/>
          </a:prstGeom>
          <a:ln>
            <a:noFill/>
          </a:ln>
        </p:spPr>
      </p:pic>
      <p:pic>
        <p:nvPicPr>
          <p:cNvPr id="151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920" cy="99900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6477120" y="4419720"/>
            <a:ext cx="1136520" cy="646560"/>
          </a:xfrm>
          <a:prstGeom prst="wedgeEllipseCallout">
            <a:avLst>
              <a:gd name="adj1" fmla="val -10049"/>
              <a:gd name="adj2" fmla="val 1025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4444920" y="3200400"/>
            <a:ext cx="253440" cy="1218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4" name="Table 10"/>
          <p:cNvGraphicFramePr/>
          <p:nvPr/>
        </p:nvGraphicFramePr>
        <p:xfrm>
          <a:off x="228600" y="1447920"/>
          <a:ext cx="3531240" cy="2021400"/>
        </p:xfrm>
        <a:graphic>
          <a:graphicData uri="http://schemas.openxmlformats.org/drawingml/2006/table">
            <a:tbl>
              <a:tblPr/>
              <a:tblGrid>
                <a:gridCol w="2286000"/>
                <a:gridCol w="1245240"/>
              </a:tblGrid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Weigand Card Format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 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1,1394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344734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448556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11"/>
          <p:cNvSpPr/>
          <p:nvPr/>
        </p:nvSpPr>
        <p:spPr>
          <a:xfrm>
            <a:off x="1236960" y="1066680"/>
            <a:ext cx="2039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Input CSV File 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56" name="Table 12"/>
          <p:cNvGraphicFramePr/>
          <p:nvPr/>
        </p:nvGraphicFramePr>
        <p:xfrm>
          <a:off x="4952880" y="1374480"/>
          <a:ext cx="4038120" cy="2663640"/>
        </p:xfrm>
        <a:graphic>
          <a:graphicData uri="http://schemas.openxmlformats.org/drawingml/2006/table">
            <a:tbl>
              <a:tblPr/>
              <a:tblGrid>
                <a:gridCol w="1009440"/>
                <a:gridCol w="1009440"/>
                <a:gridCol w="1009440"/>
                <a:gridCol w="1009800"/>
              </a:tblGrid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WiegCrd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Result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1,1396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344734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448556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57" name="CustomShape 13"/>
          <p:cNvSpPr/>
          <p:nvPr/>
        </p:nvSpPr>
        <p:spPr>
          <a:xfrm>
            <a:off x="5921280" y="1065240"/>
            <a:ext cx="2039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Output CSV File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9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9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92840" y="4343400"/>
            <a:ext cx="2447640" cy="39672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9" name="Shape 242" descr=""/>
          <p:cNvPicPr/>
          <p:nvPr/>
        </p:nvPicPr>
        <p:blipFill>
          <a:blip r:embed="rId1"/>
          <a:stretch/>
        </p:blipFill>
        <p:spPr>
          <a:xfrm>
            <a:off x="3886200" y="2292120"/>
            <a:ext cx="950760" cy="7675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763560" y="4637880"/>
            <a:ext cx="1067040" cy="693000"/>
          </a:xfrm>
          <a:prstGeom prst="wedgeEllipseCallout">
            <a:avLst>
              <a:gd name="adj1" fmla="val 35132"/>
              <a:gd name="adj2" fmla="val 6661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640840" y="4541760"/>
            <a:ext cx="1144800" cy="88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"/>
          <p:cNvSpPr/>
          <p:nvPr/>
        </p:nvSpPr>
        <p:spPr>
          <a:xfrm flipH="1">
            <a:off x="2862000" y="4541760"/>
            <a:ext cx="330480" cy="77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"/>
          <p:cNvSpPr/>
          <p:nvPr/>
        </p:nvSpPr>
        <p:spPr>
          <a:xfrm>
            <a:off x="1139040" y="543528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6248520" y="5427000"/>
            <a:ext cx="1074960" cy="87192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400" cy="787680"/>
          </a:xfrm>
          <a:prstGeom prst="rect">
            <a:avLst/>
          </a:prstGeom>
          <a:ln>
            <a:noFill/>
          </a:ln>
        </p:spPr>
      </p:pic>
      <p:sp>
        <p:nvSpPr>
          <p:cNvPr id="167" name="CustomShape 7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“</a:t>
            </a: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C” Script Controlled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68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920" cy="999000"/>
          </a:xfrm>
          <a:prstGeom prst="rect">
            <a:avLst/>
          </a:prstGeom>
          <a:ln>
            <a:noFill/>
          </a:ln>
        </p:spPr>
      </p:pic>
      <p:pic>
        <p:nvPicPr>
          <p:cNvPr id="169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920" cy="999000"/>
          </a:xfrm>
          <a:prstGeom prst="rect">
            <a:avLst/>
          </a:prstGeom>
          <a:ln>
            <a:noFill/>
          </a:ln>
        </p:spPr>
      </p:pic>
      <p:sp>
        <p:nvSpPr>
          <p:cNvPr id="170" name="CustomShape 8"/>
          <p:cNvSpPr/>
          <p:nvPr/>
        </p:nvSpPr>
        <p:spPr>
          <a:xfrm>
            <a:off x="6477120" y="4419720"/>
            <a:ext cx="1136520" cy="646560"/>
          </a:xfrm>
          <a:prstGeom prst="wedgeEllipseCallout">
            <a:avLst>
              <a:gd name="adj1" fmla="val -10049"/>
              <a:gd name="adj2" fmla="val 1025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4444920" y="3200400"/>
            <a:ext cx="253440" cy="121896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368280" y="1066680"/>
            <a:ext cx="43300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Input Text “C”  File (No need to compile, its “C” script) 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73" name="Table 11"/>
          <p:cNvGraphicFramePr/>
          <p:nvPr/>
        </p:nvGraphicFramePr>
        <p:xfrm>
          <a:off x="4952880" y="1374480"/>
          <a:ext cx="4038120" cy="2663640"/>
        </p:xfrm>
        <a:graphic>
          <a:graphicData uri="http://schemas.openxmlformats.org/drawingml/2006/table">
            <a:tbl>
              <a:tblPr/>
              <a:tblGrid>
                <a:gridCol w="1009440"/>
                <a:gridCol w="1009440"/>
                <a:gridCol w="1009440"/>
                <a:gridCol w="1009800"/>
              </a:tblGrid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WiegCrd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Result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74" name="CustomShape 12"/>
          <p:cNvSpPr/>
          <p:nvPr/>
        </p:nvSpPr>
        <p:spPr>
          <a:xfrm>
            <a:off x="5921280" y="1065240"/>
            <a:ext cx="2039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Output CSV File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6"/>
          <a:stretch/>
        </p:blipFill>
        <p:spPr>
          <a:xfrm>
            <a:off x="368280" y="1708560"/>
            <a:ext cx="3517560" cy="263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9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9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57200" y="609480"/>
            <a:ext cx="8229240" cy="13712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b0f0"/>
                </a:solidFill>
                <a:latin typeface="Quicksand"/>
                <a:ea typeface="Quicksand"/>
              </a:rPr>
              <a:t>How Successful or Failure/Timering mesaured 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452040" y="4374000"/>
            <a:ext cx="105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923400" y="3936240"/>
            <a:ext cx="1788840" cy="2505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4494240" y="3936240"/>
            <a:ext cx="3810960" cy="25056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2689920" y="3937320"/>
            <a:ext cx="1817280" cy="25056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2192040" y="2665440"/>
            <a:ext cx="52020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7"/>
          <p:cNvSpPr/>
          <p:nvPr/>
        </p:nvSpPr>
        <p:spPr>
          <a:xfrm flipH="1" rot="4025400">
            <a:off x="71640" y="2982600"/>
            <a:ext cx="156132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a81ba"/>
                </a:solidFill>
                <a:latin typeface="Quicksand"/>
                <a:ea typeface="Quicksand"/>
              </a:rPr>
              <a:t>Wiegnad Emulator Command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6095880" y="4374000"/>
            <a:ext cx="2209320" cy="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84" name="CustomShape 9"/>
          <p:cNvSpPr/>
          <p:nvPr/>
        </p:nvSpPr>
        <p:spPr>
          <a:xfrm flipH="1" rot="4025400">
            <a:off x="3712680" y="2982600"/>
            <a:ext cx="1508400" cy="3384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92d050"/>
                </a:solidFill>
                <a:latin typeface="Quicksand"/>
                <a:ea typeface="Quicksand"/>
              </a:rPr>
              <a:t>Granted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 rot="2700000">
            <a:off x="4610880" y="4826880"/>
            <a:ext cx="311760" cy="311760"/>
          </a:xfrm>
          <a:prstGeom prst="plus">
            <a:avLst>
              <a:gd name="adj" fmla="val 37277"/>
            </a:avLst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1"/>
          <p:cNvSpPr/>
          <p:nvPr/>
        </p:nvSpPr>
        <p:spPr>
          <a:xfrm flipH="1">
            <a:off x="2809800" y="4449960"/>
            <a:ext cx="1723320" cy="922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ProcessingTime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Measurement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Granted/Denied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7" name="CustomShape 12"/>
          <p:cNvSpPr/>
          <p:nvPr/>
        </p:nvSpPr>
        <p:spPr>
          <a:xfrm>
            <a:off x="555480" y="2730960"/>
            <a:ext cx="52020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3"/>
          <p:cNvSpPr/>
          <p:nvPr/>
        </p:nvSpPr>
        <p:spPr>
          <a:xfrm flipH="1" rot="4025400">
            <a:off x="1272240" y="2982240"/>
            <a:ext cx="181620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a81ba"/>
                </a:solidFill>
                <a:latin typeface="Quicksand"/>
                <a:ea typeface="Quicksand"/>
              </a:rPr>
              <a:t>Last wiegnad Bit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14"/>
          <p:cNvSpPr/>
          <p:nvPr/>
        </p:nvSpPr>
        <p:spPr>
          <a:xfrm>
            <a:off x="1574640" y="4187880"/>
            <a:ext cx="1014120" cy="24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Quicksand"/>
                <a:ea typeface="Quicksand"/>
              </a:rPr>
              <a:t>Emulator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15"/>
          <p:cNvSpPr/>
          <p:nvPr/>
        </p:nvSpPr>
        <p:spPr>
          <a:xfrm>
            <a:off x="4510440" y="5233680"/>
            <a:ext cx="2706120" cy="25056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6"/>
          <p:cNvSpPr/>
          <p:nvPr/>
        </p:nvSpPr>
        <p:spPr>
          <a:xfrm flipH="1" flipV="1">
            <a:off x="4538520" y="5561640"/>
            <a:ext cx="490320" cy="114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7"/>
          <p:cNvSpPr/>
          <p:nvPr/>
        </p:nvSpPr>
        <p:spPr>
          <a:xfrm flipH="1" rot="4025400">
            <a:off x="4274280" y="5913360"/>
            <a:ext cx="1397160" cy="33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Quicksand"/>
                <a:ea typeface="Quicksand"/>
              </a:rPr>
              <a:t>Access Denied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18"/>
          <p:cNvSpPr/>
          <p:nvPr/>
        </p:nvSpPr>
        <p:spPr>
          <a:xfrm>
            <a:off x="3956040" y="2651400"/>
            <a:ext cx="52020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4" name="CustomShape 19"/>
          <p:cNvSpPr/>
          <p:nvPr/>
        </p:nvSpPr>
        <p:spPr>
          <a:xfrm flipH="1" rot="4025400">
            <a:off x="1705320" y="2858760"/>
            <a:ext cx="17658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b0f0"/>
                </a:solidFill>
                <a:latin typeface="Quicksand"/>
                <a:ea typeface="Quicksand"/>
              </a:rPr>
              <a:t>Timer Start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20"/>
          <p:cNvSpPr/>
          <p:nvPr/>
        </p:nvSpPr>
        <p:spPr>
          <a:xfrm flipH="1">
            <a:off x="2689920" y="4374000"/>
            <a:ext cx="761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1"/>
          <p:cNvSpPr/>
          <p:nvPr/>
        </p:nvSpPr>
        <p:spPr>
          <a:xfrm flipH="1">
            <a:off x="4494240" y="4374000"/>
            <a:ext cx="160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7" name="CustomShape 22"/>
          <p:cNvSpPr/>
          <p:nvPr/>
        </p:nvSpPr>
        <p:spPr>
          <a:xfrm flipH="1">
            <a:off x="4969440" y="4429080"/>
            <a:ext cx="3335400" cy="3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Door OPEN GREEN LED Blinking 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8" name="CustomShape 23"/>
          <p:cNvSpPr/>
          <p:nvPr/>
        </p:nvSpPr>
        <p:spPr>
          <a:xfrm flipH="1">
            <a:off x="5233320" y="5627880"/>
            <a:ext cx="1723320" cy="3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Quicksand"/>
                <a:ea typeface="Quicksand"/>
              </a:rPr>
              <a:t>RED LED ON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1760" y="304920"/>
            <a:ext cx="8519760" cy="57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WPF GUI Overview (Open source Only Windows)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/>
        </p:blipFill>
        <p:spPr>
          <a:xfrm>
            <a:off x="838080" y="1676520"/>
            <a:ext cx="7286400" cy="468612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90720" y="1600200"/>
            <a:ext cx="107640" cy="136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2" name="CustomShape 3"/>
          <p:cNvSpPr/>
          <p:nvPr/>
        </p:nvSpPr>
        <p:spPr>
          <a:xfrm flipH="1">
            <a:off x="837360" y="1219320"/>
            <a:ext cx="3335400" cy="38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Click to Connect (See next slide)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Application>LibreOffice/5.4.1.2$Linux_X86_64 LibreOffice_project/40m0$Build-2</Application>
  <Words>509</Words>
  <Paragraphs>151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vs</dc:creator>
  <dc:description/>
  <dc:language>en-US</dc:language>
  <cp:lastModifiedBy/>
  <dcterms:modified xsi:type="dcterms:W3CDTF">2017-12-05T08:11:04Z</dcterms:modified>
  <cp:revision>42</cp:revision>
  <dc:subject/>
  <dc:title>Integrated Extendeble Automatic Test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